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5" r:id="rId3"/>
    <p:sldMasterId id="2147483669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5" r:id="rId15"/>
    <p:sldId id="266" r:id="rId16"/>
    <p:sldId id="269" r:id="rId17"/>
    <p:sldId id="267" r:id="rId18"/>
    <p:sldId id="270" r:id="rId19"/>
    <p:sldId id="271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620" autoAdjust="0"/>
  </p:normalViewPr>
  <p:slideViewPr>
    <p:cSldViewPr>
      <p:cViewPr varScale="1">
        <p:scale>
          <a:sx n="67" d="100"/>
          <a:sy n="67" d="100"/>
        </p:scale>
        <p:origin x="-9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132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203DF-577B-415B-961B-55EA058E5FC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C2C1A-34B0-42F4-BEDD-76C98E5E4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24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大家好，我是北京航空航天大学计算机学院</a:t>
            </a:r>
            <a:r>
              <a:rPr lang="en-US" altLang="zh-CN" dirty="0" smtClean="0"/>
              <a:t>15</a:t>
            </a:r>
            <a:r>
              <a:rPr lang="zh-CN" altLang="en-US" dirty="0" smtClean="0"/>
              <a:t>级本科生李奕君</a:t>
            </a:r>
            <a:endParaRPr lang="en-US" altLang="zh-CN" dirty="0" smtClean="0"/>
          </a:p>
          <a:p>
            <a:r>
              <a:rPr lang="zh-CN" altLang="en-US" dirty="0" smtClean="0"/>
              <a:t>我的本科毕设项目是：三维场景人体与对象交互的接触点标注工具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33A1A-9B98-48BC-A23D-63BE882384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387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12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13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14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0B5E-FB78-470B-813E-CB58156342D6}" type="slidenum">
              <a:rPr lang="en-US" altLang="zh-CN" smtClean="0">
                <a:solidFill>
                  <a:prstClr val="black"/>
                </a:solidFill>
              </a:rPr>
              <a:pPr/>
              <a:t>16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4CD47DF-85A3-46A7-B4B4-7CC89B34F60A}" type="slidenum">
              <a:rPr lang="en-US" altLang="zh-CN">
                <a:solidFill>
                  <a:prstClr val="black"/>
                </a:solidFill>
              </a:rPr>
              <a:pPr/>
              <a:t>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0B5E-FB78-470B-813E-CB58156342D6}" type="slidenum">
              <a:rPr lang="en-US" altLang="zh-CN" smtClean="0">
                <a:solidFill>
                  <a:prstClr val="black"/>
                </a:solidFill>
              </a:rPr>
              <a:pPr/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0B5E-FB78-470B-813E-CB58156342D6}" type="slidenum">
              <a:rPr lang="en-US" altLang="zh-CN" smtClean="0">
                <a:solidFill>
                  <a:prstClr val="black"/>
                </a:solidFill>
              </a:rPr>
              <a:pPr/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9BEC02-57F9-46E2-B0CA-D079EF624633}" type="slidenum">
              <a:rPr lang="en-US" altLang="zh-CN">
                <a:solidFill>
                  <a:prstClr val="black"/>
                </a:solidFill>
              </a:rPr>
              <a:pPr/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2915"/>
            <a:ext cx="91440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13"/>
          <p:cNvCxnSpPr/>
          <p:nvPr/>
        </p:nvCxnSpPr>
        <p:spPr bwMode="auto">
          <a:xfrm>
            <a:off x="0" y="5562600"/>
            <a:ext cx="9144000" cy="1588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12"/>
          <p:cNvCxnSpPr/>
          <p:nvPr/>
        </p:nvCxnSpPr>
        <p:spPr bwMode="auto">
          <a:xfrm>
            <a:off x="0" y="5638800"/>
            <a:ext cx="9144000" cy="1588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12"/>
          <p:cNvCxnSpPr/>
          <p:nvPr/>
        </p:nvCxnSpPr>
        <p:spPr bwMode="auto">
          <a:xfrm>
            <a:off x="0" y="1258890"/>
            <a:ext cx="9144000" cy="1587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4" y="5872163"/>
            <a:ext cx="69881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13"/>
          <p:cNvCxnSpPr/>
          <p:nvPr/>
        </p:nvCxnSpPr>
        <p:spPr bwMode="auto">
          <a:xfrm>
            <a:off x="0" y="1322390"/>
            <a:ext cx="9144000" cy="1587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4708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2915"/>
            <a:ext cx="91440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13"/>
          <p:cNvCxnSpPr/>
          <p:nvPr/>
        </p:nvCxnSpPr>
        <p:spPr bwMode="auto">
          <a:xfrm>
            <a:off x="0" y="5562600"/>
            <a:ext cx="9144000" cy="1588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12"/>
          <p:cNvCxnSpPr/>
          <p:nvPr/>
        </p:nvCxnSpPr>
        <p:spPr bwMode="auto">
          <a:xfrm>
            <a:off x="0" y="5638800"/>
            <a:ext cx="9144000" cy="1588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12"/>
          <p:cNvCxnSpPr/>
          <p:nvPr/>
        </p:nvCxnSpPr>
        <p:spPr bwMode="auto">
          <a:xfrm>
            <a:off x="0" y="1258890"/>
            <a:ext cx="9144000" cy="1587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4" y="5872163"/>
            <a:ext cx="69881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13"/>
          <p:cNvCxnSpPr/>
          <p:nvPr/>
        </p:nvCxnSpPr>
        <p:spPr bwMode="auto">
          <a:xfrm>
            <a:off x="0" y="1322390"/>
            <a:ext cx="9144000" cy="1587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9240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96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" y="6138335"/>
            <a:ext cx="9144000" cy="719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85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2915"/>
            <a:ext cx="91440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13"/>
          <p:cNvCxnSpPr/>
          <p:nvPr/>
        </p:nvCxnSpPr>
        <p:spPr bwMode="auto">
          <a:xfrm>
            <a:off x="0" y="5562600"/>
            <a:ext cx="9144000" cy="1588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12"/>
          <p:cNvCxnSpPr/>
          <p:nvPr/>
        </p:nvCxnSpPr>
        <p:spPr bwMode="auto">
          <a:xfrm>
            <a:off x="0" y="5638800"/>
            <a:ext cx="9144000" cy="1588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12"/>
          <p:cNvCxnSpPr/>
          <p:nvPr/>
        </p:nvCxnSpPr>
        <p:spPr bwMode="auto">
          <a:xfrm>
            <a:off x="0" y="1258890"/>
            <a:ext cx="9144000" cy="1587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4" y="5872163"/>
            <a:ext cx="69881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13"/>
          <p:cNvCxnSpPr/>
          <p:nvPr/>
        </p:nvCxnSpPr>
        <p:spPr bwMode="auto">
          <a:xfrm>
            <a:off x="0" y="1322390"/>
            <a:ext cx="9144000" cy="1587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2398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4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" y="6138335"/>
            <a:ext cx="9144000" cy="719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2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2915"/>
            <a:ext cx="91440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13"/>
          <p:cNvCxnSpPr/>
          <p:nvPr/>
        </p:nvCxnSpPr>
        <p:spPr bwMode="auto">
          <a:xfrm>
            <a:off x="0" y="5562600"/>
            <a:ext cx="9144000" cy="1588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12"/>
          <p:cNvCxnSpPr/>
          <p:nvPr/>
        </p:nvCxnSpPr>
        <p:spPr bwMode="auto">
          <a:xfrm>
            <a:off x="0" y="5638800"/>
            <a:ext cx="9144000" cy="1588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12"/>
          <p:cNvCxnSpPr/>
          <p:nvPr/>
        </p:nvCxnSpPr>
        <p:spPr bwMode="auto">
          <a:xfrm>
            <a:off x="0" y="1258890"/>
            <a:ext cx="9144000" cy="1587"/>
          </a:xfrm>
          <a:prstGeom prst="line">
            <a:avLst/>
          </a:prstGeom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4" y="5872163"/>
            <a:ext cx="69881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13"/>
          <p:cNvCxnSpPr/>
          <p:nvPr/>
        </p:nvCxnSpPr>
        <p:spPr bwMode="auto">
          <a:xfrm>
            <a:off x="0" y="1322390"/>
            <a:ext cx="9144000" cy="1587"/>
          </a:xfrm>
          <a:prstGeom prst="line">
            <a:avLst/>
          </a:prstGeom>
          <a:ln w="76200" cmpd="sng">
            <a:solidFill>
              <a:srgbClr val="FFCC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1752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746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CB5DFE-CB92-4D7E-A76C-F40B16AFA6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" y="6138335"/>
            <a:ext cx="9144000" cy="719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40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57"/>
          <a:stretch>
            <a:fillRect/>
          </a:stretch>
        </p:blipFill>
        <p:spPr bwMode="auto">
          <a:xfrm>
            <a:off x="0" y="6472238"/>
            <a:ext cx="91440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5926" y="2"/>
            <a:ext cx="1090613" cy="327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b="1">
                <a:latin typeface="Times New Roman" panose="02020603050405020304" pitchFamily="18" charset="0"/>
              </a:defRPr>
            </a:lvl1pPr>
          </a:lstStyle>
          <a:p>
            <a:fld id="{3B0C5F03-18A4-4332-8E23-DC2EFCF4272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8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1" y="1167795"/>
            <a:ext cx="86264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-3175" y="-12700"/>
            <a:ext cx="1300356" cy="3000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350" b="1" u="sng" dirty="0" smtClean="0">
                <a:solidFill>
                  <a:srgbClr val="000000"/>
                </a:solidFill>
                <a:latin typeface="Times New Roman"/>
                <a:ea typeface="黑体"/>
              </a:rPr>
              <a:t>AR</a:t>
            </a:r>
            <a:r>
              <a:rPr lang="zh-CN" altLang="en-US" sz="1350" b="1" u="sng" dirty="0" smtClean="0">
                <a:solidFill>
                  <a:srgbClr val="000000"/>
                </a:solidFill>
                <a:latin typeface="Times New Roman"/>
                <a:ea typeface="黑体"/>
              </a:rPr>
              <a:t>组工作汇报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326"/>
            <a:ext cx="914400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7"/>
          <p:cNvCxnSpPr/>
          <p:nvPr/>
        </p:nvCxnSpPr>
        <p:spPr bwMode="auto">
          <a:xfrm>
            <a:off x="0" y="358775"/>
            <a:ext cx="9144000" cy="158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cxnSp>
        <p:nvCxnSpPr>
          <p:cNvPr id="1032" name="直接连接符 13"/>
          <p:cNvCxnSpPr>
            <a:cxnSpLocks noChangeShapeType="1"/>
          </p:cNvCxnSpPr>
          <p:nvPr/>
        </p:nvCxnSpPr>
        <p:spPr bwMode="auto">
          <a:xfrm>
            <a:off x="0" y="1070222"/>
            <a:ext cx="9144000" cy="1588"/>
          </a:xfrm>
          <a:prstGeom prst="line">
            <a:avLst/>
          </a:prstGeom>
          <a:noFill/>
          <a:ln w="28575" algn="ctr">
            <a:solidFill>
              <a:srgbClr val="00008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1301" y="454027"/>
            <a:ext cx="8626475" cy="633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cxnSp>
        <p:nvCxnSpPr>
          <p:cNvPr id="22" name="直接连接符 13"/>
          <p:cNvCxnSpPr/>
          <p:nvPr/>
        </p:nvCxnSpPr>
        <p:spPr bwMode="auto">
          <a:xfrm>
            <a:off x="0" y="6459540"/>
            <a:ext cx="9144000" cy="15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8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sp>
        <p:nvSpPr>
          <p:cNvPr id="13" name="矩形 12"/>
          <p:cNvSpPr/>
          <p:nvPr/>
        </p:nvSpPr>
        <p:spPr>
          <a:xfrm>
            <a:off x="4653729" y="6464519"/>
            <a:ext cx="3340403" cy="3231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1500" b="1" spc="38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华文行楷" panose="02010800040101010101" pitchFamily="2" charset="-122"/>
              </a:rPr>
              <a:t>虚拟现实技术与系统国家重点实验室</a:t>
            </a:r>
          </a:p>
        </p:txBody>
      </p:sp>
      <p:sp>
        <p:nvSpPr>
          <p:cNvPr id="14" name="矩形 13"/>
          <p:cNvSpPr/>
          <p:nvPr/>
        </p:nvSpPr>
        <p:spPr>
          <a:xfrm>
            <a:off x="910780" y="6462327"/>
            <a:ext cx="1762535" cy="3231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1500" b="1" spc="38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华文行楷" panose="02010800040101010101" pitchFamily="2" charset="-122"/>
              </a:rPr>
              <a:t>北京航空航天大学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-1"/>
            <a:ext cx="8039100" cy="327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zh-CN" altLang="en-US" sz="1200" b="1" u="sng" dirty="0" smtClean="0">
                <a:solidFill>
                  <a:srgbClr val="000000"/>
                </a:solidFill>
              </a:rPr>
              <a:t>北京航空航天大学计算机学院</a:t>
            </a:r>
            <a:r>
              <a:rPr lang="en-US" altLang="zh-CN" sz="1200" b="1" u="sng" dirty="0" smtClean="0">
                <a:solidFill>
                  <a:srgbClr val="000000"/>
                </a:solidFill>
              </a:rPr>
              <a:t>2016</a:t>
            </a:r>
            <a:r>
              <a:rPr lang="zh-CN" altLang="en-US" sz="1200" b="1" u="sng" dirty="0" smtClean="0">
                <a:solidFill>
                  <a:srgbClr val="000000"/>
                </a:solidFill>
              </a:rPr>
              <a:t>级</a:t>
            </a:r>
            <a:r>
              <a:rPr lang="zh-CN" altLang="en-US" sz="1200" b="1" u="sng" dirty="0">
                <a:solidFill>
                  <a:srgbClr val="000000"/>
                </a:solidFill>
              </a:rPr>
              <a:t>工程硕士学位论文开题答辩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501" y="1"/>
            <a:ext cx="73567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北京航空航天大学计算机学院</a:t>
            </a:r>
            <a:r>
              <a:rPr lang="en-US" altLang="zh-CN" sz="1600" b="1" dirty="0" smtClean="0">
                <a:solidFill>
                  <a:srgbClr val="000000"/>
                </a:solidFill>
              </a:rPr>
              <a:t>2015</a:t>
            </a:r>
            <a:r>
              <a:rPr lang="zh-CN" altLang="en-US" sz="1600" b="1" dirty="0" smtClean="0">
                <a:solidFill>
                  <a:srgbClr val="000000"/>
                </a:solidFill>
              </a:rPr>
              <a:t>级本科生毕业设计</a:t>
            </a:r>
          </a:p>
        </p:txBody>
      </p:sp>
    </p:spTree>
    <p:extLst>
      <p:ext uri="{BB962C8B-B14F-4D97-AF65-F5344CB8AC3E}">
        <p14:creationId xmlns:p14="http://schemas.microsoft.com/office/powerpoint/2010/main" val="164863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7"/>
        </a:buBlip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Char char="–"/>
        <a:defRPr sz="1800" b="1">
          <a:solidFill>
            <a:schemeClr val="bg2"/>
          </a:solidFill>
          <a:latin typeface="+mn-lt"/>
          <a:ea typeface="+mj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57"/>
          <a:stretch>
            <a:fillRect/>
          </a:stretch>
        </p:blipFill>
        <p:spPr bwMode="auto">
          <a:xfrm>
            <a:off x="0" y="6472238"/>
            <a:ext cx="91440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5926" y="2"/>
            <a:ext cx="1090613" cy="327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b="1">
                <a:latin typeface="Times New Roman" panose="02020603050405020304" pitchFamily="18" charset="0"/>
              </a:defRPr>
            </a:lvl1pPr>
          </a:lstStyle>
          <a:p>
            <a:fld id="{3B0C5F03-18A4-4332-8E23-DC2EFCF4272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8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1" y="1167795"/>
            <a:ext cx="86264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-3175" y="-12700"/>
            <a:ext cx="1300356" cy="3000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350" b="1" u="sng" dirty="0" smtClean="0">
                <a:solidFill>
                  <a:srgbClr val="000000"/>
                </a:solidFill>
                <a:latin typeface="Times New Roman"/>
                <a:ea typeface="黑体"/>
              </a:rPr>
              <a:t>AR</a:t>
            </a:r>
            <a:r>
              <a:rPr lang="zh-CN" altLang="en-US" sz="1350" b="1" u="sng" dirty="0" smtClean="0">
                <a:solidFill>
                  <a:srgbClr val="000000"/>
                </a:solidFill>
                <a:latin typeface="Times New Roman"/>
                <a:ea typeface="黑体"/>
              </a:rPr>
              <a:t>组工作汇报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326"/>
            <a:ext cx="914400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7"/>
          <p:cNvCxnSpPr/>
          <p:nvPr/>
        </p:nvCxnSpPr>
        <p:spPr bwMode="auto">
          <a:xfrm>
            <a:off x="0" y="358775"/>
            <a:ext cx="9144000" cy="158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cxnSp>
        <p:nvCxnSpPr>
          <p:cNvPr id="1032" name="直接连接符 13"/>
          <p:cNvCxnSpPr>
            <a:cxnSpLocks noChangeShapeType="1"/>
          </p:cNvCxnSpPr>
          <p:nvPr/>
        </p:nvCxnSpPr>
        <p:spPr bwMode="auto">
          <a:xfrm>
            <a:off x="0" y="1070222"/>
            <a:ext cx="9144000" cy="1588"/>
          </a:xfrm>
          <a:prstGeom prst="line">
            <a:avLst/>
          </a:prstGeom>
          <a:noFill/>
          <a:ln w="28575" algn="ctr">
            <a:solidFill>
              <a:srgbClr val="00008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1301" y="454027"/>
            <a:ext cx="8626475" cy="633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cxnSp>
        <p:nvCxnSpPr>
          <p:cNvPr id="22" name="直接连接符 13"/>
          <p:cNvCxnSpPr/>
          <p:nvPr/>
        </p:nvCxnSpPr>
        <p:spPr bwMode="auto">
          <a:xfrm>
            <a:off x="0" y="6459540"/>
            <a:ext cx="9144000" cy="15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8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sp>
        <p:nvSpPr>
          <p:cNvPr id="13" name="矩形 12"/>
          <p:cNvSpPr/>
          <p:nvPr/>
        </p:nvSpPr>
        <p:spPr>
          <a:xfrm>
            <a:off x="4653729" y="6464519"/>
            <a:ext cx="3340403" cy="3231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1500" b="1" spc="38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华文行楷" panose="02010800040101010101" pitchFamily="2" charset="-122"/>
              </a:rPr>
              <a:t>虚拟现实技术与系统国家重点实验室</a:t>
            </a:r>
          </a:p>
        </p:txBody>
      </p:sp>
      <p:sp>
        <p:nvSpPr>
          <p:cNvPr id="14" name="矩形 13"/>
          <p:cNvSpPr/>
          <p:nvPr/>
        </p:nvSpPr>
        <p:spPr>
          <a:xfrm>
            <a:off x="910780" y="6462327"/>
            <a:ext cx="1762535" cy="3231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1500" b="1" spc="38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华文行楷" panose="02010800040101010101" pitchFamily="2" charset="-122"/>
              </a:rPr>
              <a:t>北京航空航天大学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-1"/>
            <a:ext cx="8039100" cy="327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zh-CN" altLang="en-US" sz="1200" b="1" u="sng" dirty="0" smtClean="0">
                <a:solidFill>
                  <a:srgbClr val="000000"/>
                </a:solidFill>
              </a:rPr>
              <a:t>北京航空航天大学计算机学院</a:t>
            </a:r>
            <a:r>
              <a:rPr lang="en-US" altLang="zh-CN" sz="1200" b="1" u="sng" dirty="0" smtClean="0">
                <a:solidFill>
                  <a:srgbClr val="000000"/>
                </a:solidFill>
              </a:rPr>
              <a:t>2016</a:t>
            </a:r>
            <a:r>
              <a:rPr lang="zh-CN" altLang="en-US" sz="1200" b="1" u="sng" dirty="0" smtClean="0">
                <a:solidFill>
                  <a:srgbClr val="000000"/>
                </a:solidFill>
              </a:rPr>
              <a:t>级</a:t>
            </a:r>
            <a:r>
              <a:rPr lang="zh-CN" altLang="en-US" sz="1200" b="1" u="sng" dirty="0">
                <a:solidFill>
                  <a:srgbClr val="000000"/>
                </a:solidFill>
              </a:rPr>
              <a:t>工程硕士学位论文开题答辩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501" y="1"/>
            <a:ext cx="73567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北京航空航天大学计算机学院</a:t>
            </a:r>
            <a:r>
              <a:rPr lang="en-US" altLang="zh-CN" sz="1600" b="1" dirty="0" smtClean="0">
                <a:solidFill>
                  <a:srgbClr val="000000"/>
                </a:solidFill>
              </a:rPr>
              <a:t>2015</a:t>
            </a:r>
            <a:r>
              <a:rPr lang="zh-CN" altLang="en-US" sz="1600" b="1" dirty="0" smtClean="0">
                <a:solidFill>
                  <a:srgbClr val="000000"/>
                </a:solidFill>
              </a:rPr>
              <a:t>级本科生毕业设计</a:t>
            </a:r>
          </a:p>
        </p:txBody>
      </p:sp>
    </p:spTree>
    <p:extLst>
      <p:ext uri="{BB962C8B-B14F-4D97-AF65-F5344CB8AC3E}">
        <p14:creationId xmlns:p14="http://schemas.microsoft.com/office/powerpoint/2010/main" val="290452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7"/>
        </a:buBlip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Char char="–"/>
        <a:defRPr sz="1800" b="1">
          <a:solidFill>
            <a:schemeClr val="bg2"/>
          </a:solidFill>
          <a:latin typeface="+mn-lt"/>
          <a:ea typeface="+mj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57"/>
          <a:stretch>
            <a:fillRect/>
          </a:stretch>
        </p:blipFill>
        <p:spPr bwMode="auto">
          <a:xfrm>
            <a:off x="0" y="6472238"/>
            <a:ext cx="91440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5926" y="2"/>
            <a:ext cx="1090613" cy="327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b="1">
                <a:latin typeface="Times New Roman" panose="02020603050405020304" pitchFamily="18" charset="0"/>
              </a:defRPr>
            </a:lvl1pPr>
          </a:lstStyle>
          <a:p>
            <a:fld id="{3B0C5F03-18A4-4332-8E23-DC2EFCF4272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8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1" y="1167795"/>
            <a:ext cx="86264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-3175" y="-12700"/>
            <a:ext cx="1300356" cy="3000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350" b="1" u="sng" dirty="0" smtClean="0">
                <a:solidFill>
                  <a:srgbClr val="000000"/>
                </a:solidFill>
                <a:latin typeface="Times New Roman"/>
                <a:ea typeface="黑体"/>
              </a:rPr>
              <a:t>AR</a:t>
            </a:r>
            <a:r>
              <a:rPr lang="zh-CN" altLang="en-US" sz="1350" b="1" u="sng" dirty="0" smtClean="0">
                <a:solidFill>
                  <a:srgbClr val="000000"/>
                </a:solidFill>
                <a:latin typeface="Times New Roman"/>
                <a:ea typeface="黑体"/>
              </a:rPr>
              <a:t>组工作汇报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326"/>
            <a:ext cx="914400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7"/>
          <p:cNvCxnSpPr/>
          <p:nvPr/>
        </p:nvCxnSpPr>
        <p:spPr bwMode="auto">
          <a:xfrm>
            <a:off x="0" y="358775"/>
            <a:ext cx="9144000" cy="158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cxnSp>
        <p:nvCxnSpPr>
          <p:cNvPr id="1032" name="直接连接符 13"/>
          <p:cNvCxnSpPr>
            <a:cxnSpLocks noChangeShapeType="1"/>
          </p:cNvCxnSpPr>
          <p:nvPr/>
        </p:nvCxnSpPr>
        <p:spPr bwMode="auto">
          <a:xfrm>
            <a:off x="0" y="1070222"/>
            <a:ext cx="9144000" cy="1588"/>
          </a:xfrm>
          <a:prstGeom prst="line">
            <a:avLst/>
          </a:prstGeom>
          <a:noFill/>
          <a:ln w="28575" algn="ctr">
            <a:solidFill>
              <a:srgbClr val="00008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1301" y="454027"/>
            <a:ext cx="8626475" cy="633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cxnSp>
        <p:nvCxnSpPr>
          <p:cNvPr id="22" name="直接连接符 13"/>
          <p:cNvCxnSpPr/>
          <p:nvPr/>
        </p:nvCxnSpPr>
        <p:spPr bwMode="auto">
          <a:xfrm>
            <a:off x="0" y="6459540"/>
            <a:ext cx="9144000" cy="15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8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5400000" algn="t" rotWithShape="0">
              <a:srgbClr val="000099">
                <a:alpha val="40000"/>
              </a:srgbClr>
            </a:outerShdw>
          </a:effectLst>
        </p:spPr>
      </p:cxnSp>
      <p:sp>
        <p:nvSpPr>
          <p:cNvPr id="13" name="矩形 12"/>
          <p:cNvSpPr/>
          <p:nvPr/>
        </p:nvSpPr>
        <p:spPr>
          <a:xfrm>
            <a:off x="4653729" y="6464519"/>
            <a:ext cx="3340403" cy="3231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1500" b="1" spc="38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华文行楷" panose="02010800040101010101" pitchFamily="2" charset="-122"/>
              </a:rPr>
              <a:t>虚拟现实技术与系统国家重点实验室</a:t>
            </a:r>
          </a:p>
        </p:txBody>
      </p:sp>
      <p:sp>
        <p:nvSpPr>
          <p:cNvPr id="14" name="矩形 13"/>
          <p:cNvSpPr/>
          <p:nvPr/>
        </p:nvSpPr>
        <p:spPr>
          <a:xfrm>
            <a:off x="910780" y="6462327"/>
            <a:ext cx="1762535" cy="3231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1500" b="1" spc="38" dirty="0">
                <a:ln w="11430">
                  <a:noFill/>
                </a:ln>
                <a:solidFill>
                  <a:srgbClr val="00008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华文行楷" panose="02010800040101010101" pitchFamily="2" charset="-122"/>
              </a:rPr>
              <a:t>北京航空航天大学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-1"/>
            <a:ext cx="8039100" cy="327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zh-CN" altLang="en-US" sz="1200" b="1" u="sng" dirty="0" smtClean="0">
                <a:solidFill>
                  <a:srgbClr val="000000"/>
                </a:solidFill>
              </a:rPr>
              <a:t>北京航空航天大学计算机学院</a:t>
            </a:r>
            <a:r>
              <a:rPr lang="en-US" altLang="zh-CN" sz="1200" b="1" u="sng" dirty="0" smtClean="0">
                <a:solidFill>
                  <a:srgbClr val="000000"/>
                </a:solidFill>
              </a:rPr>
              <a:t>2016</a:t>
            </a:r>
            <a:r>
              <a:rPr lang="zh-CN" altLang="en-US" sz="1200" b="1" u="sng" dirty="0" smtClean="0">
                <a:solidFill>
                  <a:srgbClr val="000000"/>
                </a:solidFill>
              </a:rPr>
              <a:t>级</a:t>
            </a:r>
            <a:r>
              <a:rPr lang="zh-CN" altLang="en-US" sz="1200" b="1" u="sng" dirty="0">
                <a:solidFill>
                  <a:srgbClr val="000000"/>
                </a:solidFill>
              </a:rPr>
              <a:t>工程硕士学位论文开题答辩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501" y="1"/>
            <a:ext cx="73567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北京航空航天大学计算机学院</a:t>
            </a:r>
            <a:r>
              <a:rPr lang="en-US" altLang="zh-CN" sz="1600" b="1" dirty="0" smtClean="0">
                <a:solidFill>
                  <a:srgbClr val="000000"/>
                </a:solidFill>
              </a:rPr>
              <a:t>2015</a:t>
            </a:r>
            <a:r>
              <a:rPr lang="zh-CN" altLang="en-US" sz="1600" b="1" dirty="0" smtClean="0">
                <a:solidFill>
                  <a:srgbClr val="000000"/>
                </a:solidFill>
              </a:rPr>
              <a:t>级本科生毕业设计开题答辩</a:t>
            </a:r>
          </a:p>
        </p:txBody>
      </p:sp>
    </p:spTree>
    <p:extLst>
      <p:ext uri="{BB962C8B-B14F-4D97-AF65-F5344CB8AC3E}">
        <p14:creationId xmlns:p14="http://schemas.microsoft.com/office/powerpoint/2010/main" val="92092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2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7"/>
        </a:buBlip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Char char="–"/>
        <a:defRPr sz="1800" b="1">
          <a:solidFill>
            <a:schemeClr val="bg2"/>
          </a:solidFill>
          <a:latin typeface="+mn-lt"/>
          <a:ea typeface="+mj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492682"/>
            <a:ext cx="673735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/>
          <p:cNvSpPr txBox="1"/>
          <p:nvPr/>
        </p:nvSpPr>
        <p:spPr>
          <a:xfrm>
            <a:off x="-54429" y="2450317"/>
            <a:ext cx="9252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三维场景人体与对象交互的</a:t>
            </a:r>
            <a:endParaRPr lang="en-US" altLang="zh-CN" sz="3600" b="1" dirty="0" smtClean="0">
              <a:solidFill>
                <a:srgbClr val="FF0000"/>
              </a:solidFill>
              <a:latin typeface="+mj-ea"/>
              <a:ea typeface="+mj-ea"/>
              <a:cs typeface="+mj-cs"/>
            </a:endParaRPr>
          </a:p>
          <a:p>
            <a:pPr algn="ctr"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接触点标注工具</a:t>
            </a:r>
            <a:endParaRPr lang="en-US" altLang="zh-CN" sz="3600" b="1" dirty="0" smtClean="0">
              <a:solidFill>
                <a:srgbClr val="FF0000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6" name="标题 6"/>
          <p:cNvSpPr txBox="1"/>
          <p:nvPr/>
        </p:nvSpPr>
        <p:spPr bwMode="auto">
          <a:xfrm>
            <a:off x="0" y="1736289"/>
            <a:ext cx="9144000" cy="6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5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北京航空航天大学计算机学院</a:t>
            </a:r>
            <a:r>
              <a:rPr lang="en-US" altLang="zh-CN" sz="2500" b="1" dirty="0" smtClean="0">
                <a:latin typeface="Times New Roman" panose="02020603050405020304" pitchFamily="18" charset="0"/>
                <a:ea typeface="黑体" panose="02010609060101010101" pitchFamily="2" charset="-122"/>
              </a:rPr>
              <a:t>2015</a:t>
            </a:r>
            <a:r>
              <a:rPr lang="zh-CN" altLang="en-US" sz="2500" b="1" dirty="0" smtClean="0">
                <a:latin typeface="Times New Roman" panose="02020603050405020304" pitchFamily="18" charset="0"/>
                <a:ea typeface="黑体" panose="02010609060101010101" pitchFamily="2" charset="-122"/>
              </a:rPr>
              <a:t>级本科生毕业设计</a:t>
            </a:r>
            <a:endParaRPr lang="zh-CN" altLang="en-US" sz="25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839441"/>
            <a:ext cx="9144000" cy="16677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79725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学</a:t>
            </a:r>
            <a:r>
              <a:rPr lang="zh-CN" altLang="en-US" sz="2400" b="1" dirty="0">
                <a:latin typeface="+mj-ea"/>
                <a:ea typeface="+mj-ea"/>
                <a:cs typeface="+mj-cs"/>
              </a:rPr>
              <a:t>　　生</a:t>
            </a: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：李奕君</a:t>
            </a:r>
            <a:endParaRPr lang="en-US" altLang="zh-CN" sz="2400" b="1" dirty="0">
              <a:latin typeface="+mj-ea"/>
              <a:ea typeface="+mj-ea"/>
              <a:cs typeface="+mj-cs"/>
            </a:endParaRPr>
          </a:p>
          <a:p>
            <a:pPr marL="2879725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学</a:t>
            </a:r>
            <a:r>
              <a:rPr lang="zh-CN" altLang="en-US" sz="2400" b="1" dirty="0">
                <a:latin typeface="+mj-ea"/>
                <a:ea typeface="+mj-ea"/>
                <a:cs typeface="+mj-cs"/>
              </a:rPr>
              <a:t>　　号</a:t>
            </a: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：</a:t>
            </a:r>
            <a:r>
              <a:rPr lang="en-US" altLang="zh-CN" sz="2400" b="1" dirty="0" smtClean="0">
                <a:latin typeface="+mn-lt"/>
                <a:ea typeface="+mj-ea"/>
                <a:cs typeface="+mj-cs"/>
              </a:rPr>
              <a:t>15061199</a:t>
            </a:r>
          </a:p>
          <a:p>
            <a:pPr marL="2879725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指导</a:t>
            </a:r>
            <a:r>
              <a:rPr lang="zh-CN" altLang="en-US" sz="2400" b="1" dirty="0">
                <a:latin typeface="+mj-ea"/>
                <a:ea typeface="+mj-ea"/>
                <a:cs typeface="+mj-cs"/>
              </a:rPr>
              <a:t>教师</a:t>
            </a: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：周  彬</a:t>
            </a:r>
            <a:endParaRPr lang="zh-CN" altLang="en-US" sz="24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81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五、导入对应的人体姿势形状参数，生成人体模型，并进一步调整姿势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10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123" name="Picture 3" descr="C:\Users\A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31603"/>
            <a:ext cx="6192688" cy="48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95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六、导入与人交互的物体模型，调整好相对位置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11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146" name="Picture 2" descr="C:\Users\A\Desktop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6119245" cy="483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5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七、自动求解接触点，并在此基础上手工标注接触点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12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170" name="Picture 2" descr="C:\Users\A\Desktop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41" y="1988840"/>
            <a:ext cx="6039510" cy="471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4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七、自动求解接触点，并在此基础上手工标注接触点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13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8194" name="Picture 2" descr="C:\Users\A\Desktop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40541"/>
            <a:ext cx="6558872" cy="511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八、导出接触点到</a:t>
            </a:r>
            <a:r>
              <a:rPr lang="en-US" altLang="zh-CN" sz="2400" dirty="0" smtClean="0"/>
              <a:t>txt</a:t>
            </a:r>
            <a:r>
              <a:rPr lang="zh-CN" altLang="en-US" sz="2400" dirty="0" smtClean="0"/>
              <a:t>文件，生成对应的</a:t>
            </a:r>
            <a:r>
              <a:rPr lang="en-US" altLang="zh-CN" sz="2400" dirty="0" smtClean="0"/>
              <a:t>2d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接触点信息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14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9218" name="Picture 2" descr="C:\Users\A\Desktop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16832"/>
            <a:ext cx="5950714" cy="4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40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八、导出接触点到</a:t>
            </a:r>
            <a:r>
              <a:rPr lang="en-US" altLang="zh-CN" sz="2400" dirty="0" smtClean="0"/>
              <a:t>txt</a:t>
            </a:r>
            <a:r>
              <a:rPr lang="zh-CN" altLang="en-US" sz="2400" dirty="0" smtClean="0"/>
              <a:t>文件，生成对应的</a:t>
            </a:r>
            <a:r>
              <a:rPr lang="en-US" altLang="zh-CN" sz="2400" dirty="0" smtClean="0"/>
              <a:t>2d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接触点信息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15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0242" name="Picture 2" descr="C:\Users\A\Desktop\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1817"/>
            <a:ext cx="7425970" cy="493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1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1720" y="2708920"/>
            <a:ext cx="5377666" cy="1785541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9600" dirty="0" smtClean="0"/>
              <a:t>谢谢</a:t>
            </a:r>
            <a:endParaRPr lang="zh-CN" altLang="en-US" sz="9600" dirty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3B0FF02-2F0B-40B0-8CF2-742E23E16E80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16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1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34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工作目标与工作内容</a:t>
            </a:r>
            <a:endParaRPr lang="zh-CN" altLang="en-US" sz="3200" dirty="0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241300" y="1255712"/>
            <a:ext cx="8626475" cy="3864928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工作目标</a:t>
            </a:r>
            <a:endParaRPr lang="en-US" altLang="zh-CN" sz="2400" smtClean="0"/>
          </a:p>
          <a:p>
            <a:pPr lvl="1" eaLnBrk="1" hangingPunct="1"/>
            <a:r>
              <a:rPr lang="zh-CN" altLang="en-US" sz="2400" b="0" smtClean="0">
                <a:solidFill>
                  <a:schemeClr val="tx1"/>
                </a:solidFill>
              </a:rPr>
              <a:t>设计并实现一个标注工具，输入一个人体与对象交互的三维场景（或图像场景），能够计算和标注出人体与对象的接触点（二维接触点、三维接触点）。</a:t>
            </a:r>
            <a:endParaRPr lang="en-US" altLang="zh-CN" sz="2400" b="0" smtClean="0">
              <a:solidFill>
                <a:schemeClr val="tx1"/>
              </a:solidFill>
            </a:endParaRPr>
          </a:p>
          <a:p>
            <a:pPr lvl="1" eaLnBrk="1" hangingPunct="1"/>
            <a:endParaRPr lang="en-US" altLang="zh-CN" sz="2400" b="0" smtClean="0">
              <a:solidFill>
                <a:schemeClr val="tx1"/>
              </a:solidFill>
            </a:endParaRPr>
          </a:p>
          <a:p>
            <a:pPr marL="342900" lvl="1" indent="0" eaLnBrk="1" hangingPunct="1">
              <a:buNone/>
            </a:pPr>
            <a:endParaRPr lang="en-US" altLang="zh-CN" sz="2400" b="0" smtClean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smtClean="0"/>
              <a:t>工作内容</a:t>
            </a:r>
            <a:endParaRPr lang="en-US" altLang="zh-CN" sz="2400" smtClean="0"/>
          </a:p>
          <a:p>
            <a:pPr lvl="1" eaLnBrk="1" hangingPunct="1"/>
            <a:r>
              <a:rPr lang="zh-CN" altLang="en-US" sz="2000" b="0" smtClean="0">
                <a:solidFill>
                  <a:schemeClr val="tx1"/>
                </a:solidFill>
              </a:rPr>
              <a:t>工作内容一：人体与对象三维交互场景接触点自动粗略解析；</a:t>
            </a:r>
          </a:p>
          <a:p>
            <a:pPr lvl="1" eaLnBrk="1" hangingPunct="1"/>
            <a:r>
              <a:rPr lang="zh-CN" altLang="en-US" sz="2000" b="0" smtClean="0">
                <a:solidFill>
                  <a:schemeClr val="tx1"/>
                </a:solidFill>
              </a:rPr>
              <a:t>工作内容二：人体与对象三维交互场景接触点手动标注编辑；</a:t>
            </a:r>
          </a:p>
          <a:p>
            <a:pPr lvl="1" eaLnBrk="1" hangingPunct="1"/>
            <a:r>
              <a:rPr lang="zh-CN" altLang="en-US" sz="2000" b="0" smtClean="0">
                <a:solidFill>
                  <a:schemeClr val="tx1"/>
                </a:solidFill>
              </a:rPr>
              <a:t>工作内容三：基于单幅图像的人体与对象交互接触点标注。</a:t>
            </a:r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C854746-E3B8-4A0E-95EE-19E251592DC2}" type="slidenum">
              <a:rPr lang="en-US" altLang="zh-CN" sz="1800" smtClean="0">
                <a:solidFill>
                  <a:srgbClr val="000000"/>
                </a:solidFill>
                <a:ea typeface="宋体" panose="02010600030101010101" pitchFamily="2" charset="-122"/>
              </a:rPr>
              <a:pPr/>
              <a:t>2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技术路线及研究难点</a:t>
            </a:r>
            <a:endParaRPr lang="zh-CN" altLang="en-US" sz="3200" dirty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3B0FF02-2F0B-40B0-8CF2-742E23E16E80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3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6884746" y="1201769"/>
            <a:ext cx="22425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</a:rPr>
              <a:t>求解和标注接触点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6901489" y="4787947"/>
            <a:ext cx="1818682" cy="1890944"/>
            <a:chOff x="6907887" y="4577570"/>
            <a:chExt cx="2040789" cy="1464710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887" y="4773760"/>
              <a:ext cx="895587" cy="107601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8853" y="4674260"/>
              <a:ext cx="895587" cy="1271330"/>
            </a:xfrm>
            <a:prstGeom prst="rect">
              <a:avLst/>
            </a:prstGeom>
          </p:spPr>
        </p:pic>
        <p:pic>
          <p:nvPicPr>
            <p:cNvPr id="43" name="内容占位符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5926" y="4577570"/>
              <a:ext cx="912750" cy="1464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文本框 4"/>
          <p:cNvSpPr txBox="1"/>
          <p:nvPr/>
        </p:nvSpPr>
        <p:spPr>
          <a:xfrm>
            <a:off x="4625893" y="6106615"/>
            <a:ext cx="224251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</a:rPr>
              <a:t>通过大量标注数据分析</a:t>
            </a:r>
            <a:r>
              <a:rPr lang="en-US" altLang="zh-CN" sz="2000" dirty="0" smtClean="0">
                <a:solidFill>
                  <a:srgbClr val="000000"/>
                </a:solidFill>
              </a:rPr>
              <a:t>affordance</a:t>
            </a:r>
            <a:endParaRPr lang="zh-CN" alt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24" name="文本框 4"/>
          <p:cNvSpPr txBox="1"/>
          <p:nvPr/>
        </p:nvSpPr>
        <p:spPr>
          <a:xfrm>
            <a:off x="98856" y="3303917"/>
            <a:ext cx="14288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</a:rPr>
              <a:t>输入图像</a:t>
            </a:r>
          </a:p>
        </p:txBody>
      </p:sp>
      <p:pic>
        <p:nvPicPr>
          <p:cNvPr id="25" name="Picture 2" descr="C:\Users\A\Desktop\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5" y="1348816"/>
            <a:ext cx="1263659" cy="189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4"/>
          <p:cNvSpPr txBox="1"/>
          <p:nvPr/>
        </p:nvSpPr>
        <p:spPr>
          <a:xfrm>
            <a:off x="1534886" y="1281634"/>
            <a:ext cx="149632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</a:rPr>
              <a:t>从数据集中检索椅子模型</a:t>
            </a:r>
          </a:p>
        </p:txBody>
      </p:sp>
      <p:pic>
        <p:nvPicPr>
          <p:cNvPr id="29" name="Picture 3" descr="C:\Users\A\Desktop\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56" y="3422695"/>
            <a:ext cx="1342225" cy="184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\Desktop\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68" y="1212907"/>
            <a:ext cx="1342225" cy="168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4"/>
          <p:cNvSpPr txBox="1"/>
          <p:nvPr/>
        </p:nvSpPr>
        <p:spPr>
          <a:xfrm>
            <a:off x="4657949" y="2078605"/>
            <a:ext cx="172999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</a:rPr>
              <a:t>调整模型构建三维场景</a:t>
            </a:r>
          </a:p>
        </p:txBody>
      </p:sp>
      <p:sp>
        <p:nvSpPr>
          <p:cNvPr id="33" name="文本框 4"/>
          <p:cNvSpPr txBox="1"/>
          <p:nvPr/>
        </p:nvSpPr>
        <p:spPr>
          <a:xfrm>
            <a:off x="1732824" y="5270260"/>
            <a:ext cx="2596773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</a:rPr>
              <a:t>通过</a:t>
            </a:r>
            <a:r>
              <a:rPr lang="en-US" altLang="zh-CN" sz="2000" dirty="0">
                <a:solidFill>
                  <a:srgbClr val="000000"/>
                </a:solidFill>
              </a:rPr>
              <a:t>SMPL</a:t>
            </a:r>
            <a:r>
              <a:rPr lang="zh-CN" altLang="en-US" sz="2000" dirty="0">
                <a:solidFill>
                  <a:srgbClr val="000000"/>
                </a:solidFill>
              </a:rPr>
              <a:t>方法生成人物</a:t>
            </a:r>
            <a:r>
              <a:rPr lang="zh-CN" altLang="en-US" sz="2000" dirty="0" smtClean="0">
                <a:solidFill>
                  <a:srgbClr val="000000"/>
                </a:solidFill>
              </a:rPr>
              <a:t>模型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r>
              <a:rPr lang="en-US" altLang="zh-CN" sz="2000" dirty="0">
                <a:solidFill>
                  <a:srgbClr val="000000"/>
                </a:solidFill>
              </a:rPr>
              <a:t>[SMPL: A Skinned Multi-Person Linear </a:t>
            </a:r>
            <a:r>
              <a:rPr lang="en-US" altLang="zh-CN" sz="2000" dirty="0" smtClean="0">
                <a:solidFill>
                  <a:srgbClr val="000000"/>
                </a:solidFill>
              </a:rPr>
              <a:t>Model. 2015]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451" y="4381213"/>
            <a:ext cx="1321435" cy="1976120"/>
          </a:xfrm>
          <a:prstGeom prst="rect">
            <a:avLst/>
          </a:prstGeom>
        </p:spPr>
      </p:pic>
      <p:cxnSp>
        <p:nvCxnSpPr>
          <p:cNvPr id="35" name="肘形连接符 34"/>
          <p:cNvCxnSpPr>
            <a:stCxn id="25" idx="3"/>
            <a:endCxn id="34" idx="0"/>
          </p:cNvCxnSpPr>
          <p:nvPr/>
        </p:nvCxnSpPr>
        <p:spPr bwMode="auto">
          <a:xfrm flipH="1">
            <a:off x="874169" y="2297297"/>
            <a:ext cx="561955" cy="2083916"/>
          </a:xfrm>
          <a:prstGeom prst="bentConnector4">
            <a:avLst>
              <a:gd name="adj1" fmla="val -40679"/>
              <a:gd name="adj2" fmla="val 7275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36" name="肘形连接符 35"/>
          <p:cNvCxnSpPr>
            <a:stCxn id="25" idx="3"/>
            <a:endCxn id="30" idx="1"/>
          </p:cNvCxnSpPr>
          <p:nvPr/>
        </p:nvCxnSpPr>
        <p:spPr bwMode="auto">
          <a:xfrm flipV="1">
            <a:off x="1436124" y="2055224"/>
            <a:ext cx="1847544" cy="24207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37" name="文本框 4"/>
          <p:cNvSpPr txBox="1"/>
          <p:nvPr/>
        </p:nvSpPr>
        <p:spPr>
          <a:xfrm>
            <a:off x="1732824" y="2586439"/>
            <a:ext cx="14288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</a:rPr>
              <a:t>获取二维关节点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5" name="Picture 2" descr="C:\Users\acer-pc\Desktop\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64" y="2940381"/>
            <a:ext cx="1493367" cy="218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acer-pc\Desktop\图片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11" y="1601879"/>
            <a:ext cx="1476806" cy="22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肘形连接符 15"/>
          <p:cNvCxnSpPr>
            <a:stCxn id="29" idx="3"/>
            <a:endCxn id="45" idx="1"/>
          </p:cNvCxnSpPr>
          <p:nvPr/>
        </p:nvCxnSpPr>
        <p:spPr bwMode="auto">
          <a:xfrm flipV="1">
            <a:off x="3954781" y="4035014"/>
            <a:ext cx="821483" cy="311464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 bwMode="auto">
          <a:xfrm flipV="1">
            <a:off x="6269631" y="2733826"/>
            <a:ext cx="1254680" cy="13011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41984" name="肘形连接符 41983"/>
          <p:cNvCxnSpPr>
            <a:stCxn id="46" idx="2"/>
            <a:endCxn id="42" idx="0"/>
          </p:cNvCxnSpPr>
          <p:nvPr/>
        </p:nvCxnSpPr>
        <p:spPr bwMode="auto">
          <a:xfrm rot="5400000">
            <a:off x="7494721" y="4144780"/>
            <a:ext cx="1047001" cy="488987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42012" name="肘形连接符 42011"/>
          <p:cNvCxnSpPr>
            <a:stCxn id="30" idx="2"/>
            <a:endCxn id="45" idx="1"/>
          </p:cNvCxnSpPr>
          <p:nvPr/>
        </p:nvCxnSpPr>
        <p:spPr bwMode="auto">
          <a:xfrm rot="16200000" flipH="1">
            <a:off x="3796786" y="3055535"/>
            <a:ext cx="1137473" cy="82148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42014" name="直接箭头连接符 42013"/>
          <p:cNvCxnSpPr>
            <a:stCxn id="34" idx="3"/>
            <a:endCxn id="29" idx="1"/>
          </p:cNvCxnSpPr>
          <p:nvPr/>
        </p:nvCxnSpPr>
        <p:spPr bwMode="auto">
          <a:xfrm flipV="1">
            <a:off x="1534886" y="4346478"/>
            <a:ext cx="1077670" cy="10227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036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1720" y="2708920"/>
            <a:ext cx="5377666" cy="1785541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9600" dirty="0" smtClean="0"/>
              <a:t>工具展示</a:t>
            </a:r>
            <a:endParaRPr lang="zh-CN" altLang="en-US" sz="9600" dirty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3B0FF02-2F0B-40B0-8CF2-742E23E16E80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4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1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一、将需要标注的图像放入指定文件夹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5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028" name="Picture 4" descr="C:\Users\A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72828"/>
            <a:ext cx="89154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8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二、根据</a:t>
            </a:r>
            <a:r>
              <a:rPr lang="en-US" altLang="zh-CN" sz="2400" dirty="0" err="1" smtClean="0"/>
              <a:t>deepCut</a:t>
            </a:r>
            <a:r>
              <a:rPr lang="zh-CN" altLang="en-US" sz="2400" dirty="0" smtClean="0"/>
              <a:t>估计好的二维关节点预测每张图中人体的姿势和形状参数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6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936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/>
              <a:t>Keep it SMPL: Automatic Estimation of </a:t>
            </a:r>
            <a:r>
              <a:rPr lang="en-US" altLang="zh-CN" sz="1600" b="1" dirty="0" smtClean="0"/>
              <a:t>3D Human </a:t>
            </a:r>
            <a:r>
              <a:rPr lang="en-US" altLang="zh-CN" sz="1600" b="1" dirty="0"/>
              <a:t>Pose and Shape from a Single Image, </a:t>
            </a:r>
            <a:r>
              <a:rPr lang="en-US" altLang="zh-CN" sz="1600" b="1" dirty="0" smtClean="0"/>
              <a:t>ECCV, 2016</a:t>
            </a:r>
            <a:endParaRPr lang="en-US" altLang="zh-CN" sz="1600" b="1" dirty="0"/>
          </a:p>
        </p:txBody>
      </p:sp>
      <p:pic>
        <p:nvPicPr>
          <p:cNvPr id="2050" name="Picture 2" descr="C:\Users\A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31" y="2060848"/>
            <a:ext cx="7558410" cy="445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7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三、将</a:t>
            </a:r>
            <a:r>
              <a:rPr lang="en-US" altLang="zh-CN" sz="2400" dirty="0" err="1" smtClean="0"/>
              <a:t>pkl</a:t>
            </a:r>
            <a:r>
              <a:rPr lang="zh-CN" altLang="en-US" sz="2400" dirty="0" smtClean="0"/>
              <a:t>格式的预测结果文件转换为</a:t>
            </a:r>
            <a:r>
              <a:rPr lang="en-US" altLang="zh-CN" sz="2400" dirty="0" smtClean="0"/>
              <a:t>txt</a:t>
            </a:r>
            <a:r>
              <a:rPr lang="zh-CN" altLang="en-US" sz="2400" dirty="0" smtClean="0"/>
              <a:t>文件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7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Picture 2" descr="C:\Users\A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79" y="2276872"/>
            <a:ext cx="4255116" cy="310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\Desktop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222" y="2287126"/>
            <a:ext cx="4909863" cy="303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肘形连接符 14"/>
          <p:cNvCxnSpPr>
            <a:stCxn id="13" idx="2"/>
            <a:endCxn id="14" idx="2"/>
          </p:cNvCxnSpPr>
          <p:nvPr/>
        </p:nvCxnSpPr>
        <p:spPr bwMode="auto">
          <a:xfrm rot="5400000" flipH="1" flipV="1">
            <a:off x="4354211" y="3077438"/>
            <a:ext cx="61309" cy="4556575"/>
          </a:xfrm>
          <a:prstGeom prst="bentConnector3">
            <a:avLst>
              <a:gd name="adj1" fmla="val -37286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47608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四、在标注工具中导入图像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8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098" name="Picture 2" descr="C:\Users\A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6" y="1766705"/>
            <a:ext cx="6480720" cy="50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4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五、导入对应的人体姿势形状参数，生成人体模型，并进一步调整姿势</a:t>
            </a:r>
            <a:endParaRPr lang="en-US" altLang="zh-CN" sz="2400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>
              <a:defRPr sz="24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CF99EC-6159-4157-9815-3629B33191B8}" type="slidenum"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pPr/>
              <a:t>9</a:t>
            </a:fld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122" name="Picture 2" descr="C:\Users\A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26799"/>
            <a:ext cx="6264696" cy="486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RTS组标准">
  <a:themeElements>
    <a:clrScheme name="自定义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29900"/>
      </a:accent1>
      <a:accent2>
        <a:srgbClr val="0066CC"/>
      </a:accent2>
      <a:accent3>
        <a:srgbClr val="FF0000"/>
      </a:accent3>
      <a:accent4>
        <a:srgbClr val="AB2FAB"/>
      </a:accent4>
      <a:accent5>
        <a:srgbClr val="FFCC00"/>
      </a:accent5>
      <a:accent6>
        <a:srgbClr val="FF0066"/>
      </a:accent6>
      <a:hlink>
        <a:srgbClr val="0000CC"/>
      </a:hlink>
      <a:folHlink>
        <a:srgbClr val="660066"/>
      </a:folHlink>
    </a:clrScheme>
    <a:fontScheme name="自定义 3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wrap="square" rtlCol="0" anchor="ctr">
        <a:noAutofit/>
      </a:bodyPr>
      <a:lstStyle>
        <a:defPPr algn="just">
          <a:defRPr sz="1600" b="1"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2000" dirty="0" smtClean="0">
            <a:latin typeface="+mn-lt"/>
            <a:ea typeface="+mn-ea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RTS组标准">
  <a:themeElements>
    <a:clrScheme name="自定义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29900"/>
      </a:accent1>
      <a:accent2>
        <a:srgbClr val="0066CC"/>
      </a:accent2>
      <a:accent3>
        <a:srgbClr val="FF0000"/>
      </a:accent3>
      <a:accent4>
        <a:srgbClr val="AB2FAB"/>
      </a:accent4>
      <a:accent5>
        <a:srgbClr val="FFCC00"/>
      </a:accent5>
      <a:accent6>
        <a:srgbClr val="FF0066"/>
      </a:accent6>
      <a:hlink>
        <a:srgbClr val="0000CC"/>
      </a:hlink>
      <a:folHlink>
        <a:srgbClr val="660066"/>
      </a:folHlink>
    </a:clrScheme>
    <a:fontScheme name="自定义 3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wrap="square" rtlCol="0" anchor="ctr">
        <a:noAutofit/>
      </a:bodyPr>
      <a:lstStyle>
        <a:defPPr algn="just">
          <a:defRPr sz="1600" b="1"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2000" dirty="0" smtClean="0">
            <a:latin typeface="+mn-lt"/>
            <a:ea typeface="+mn-ea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ARTS组标准">
  <a:themeElements>
    <a:clrScheme name="自定义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29900"/>
      </a:accent1>
      <a:accent2>
        <a:srgbClr val="0066CC"/>
      </a:accent2>
      <a:accent3>
        <a:srgbClr val="FF0000"/>
      </a:accent3>
      <a:accent4>
        <a:srgbClr val="AB2FAB"/>
      </a:accent4>
      <a:accent5>
        <a:srgbClr val="FFCC00"/>
      </a:accent5>
      <a:accent6>
        <a:srgbClr val="FF0066"/>
      </a:accent6>
      <a:hlink>
        <a:srgbClr val="0000CC"/>
      </a:hlink>
      <a:folHlink>
        <a:srgbClr val="660066"/>
      </a:folHlink>
    </a:clrScheme>
    <a:fontScheme name="自定义 3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wrap="square" rtlCol="0" anchor="ctr">
        <a:noAutofit/>
      </a:bodyPr>
      <a:lstStyle>
        <a:defPPr algn="just">
          <a:defRPr sz="1600" b="1"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2000" dirty="0" smtClean="0">
            <a:latin typeface="+mn-lt"/>
            <a:ea typeface="+mn-ea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402</Words>
  <Application>Microsoft Office PowerPoint</Application>
  <PresentationFormat>全屏显示(4:3)</PresentationFormat>
  <Paragraphs>71</Paragraphs>
  <Slides>16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Office 主题</vt:lpstr>
      <vt:lpstr>ARTS组标准</vt:lpstr>
      <vt:lpstr>1_ARTS组标准</vt:lpstr>
      <vt:lpstr>2_ARTS组标准</vt:lpstr>
      <vt:lpstr>PowerPoint 演示文稿</vt:lpstr>
      <vt:lpstr>工作目标与工作内容</vt:lpstr>
      <vt:lpstr>技术路线及研究难点</vt:lpstr>
      <vt:lpstr>工具展示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yaoling1997</dc:creator>
  <cp:lastModifiedBy>李奕君</cp:lastModifiedBy>
  <cp:revision>50</cp:revision>
  <dcterms:created xsi:type="dcterms:W3CDTF">2019-01-18T01:43:32Z</dcterms:created>
  <dcterms:modified xsi:type="dcterms:W3CDTF">2019-01-19T00:46:13Z</dcterms:modified>
</cp:coreProperties>
</file>